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  <p:sldMasterId id="2147483825" r:id="rId5"/>
    <p:sldMasterId id="2147483849" r:id="rId6"/>
    <p:sldMasterId id="2147483813" r:id="rId7"/>
    <p:sldMasterId id="2147483837" r:id="rId8"/>
  </p:sldMasterIdLst>
  <p:notesMasterIdLst>
    <p:notesMasterId r:id="rId27"/>
  </p:notesMasterIdLst>
  <p:handoutMasterIdLst>
    <p:handoutMasterId r:id="rId28"/>
  </p:handoutMasterIdLst>
  <p:sldIdLst>
    <p:sldId id="331" r:id="rId9"/>
    <p:sldId id="329" r:id="rId10"/>
    <p:sldId id="369" r:id="rId11"/>
    <p:sldId id="370" r:id="rId12"/>
    <p:sldId id="336" r:id="rId13"/>
    <p:sldId id="337" r:id="rId14"/>
    <p:sldId id="338" r:id="rId15"/>
    <p:sldId id="356" r:id="rId16"/>
    <p:sldId id="361" r:id="rId17"/>
    <p:sldId id="360" r:id="rId18"/>
    <p:sldId id="371" r:id="rId19"/>
    <p:sldId id="372" r:id="rId20"/>
    <p:sldId id="373" r:id="rId21"/>
    <p:sldId id="374" r:id="rId22"/>
    <p:sldId id="376" r:id="rId23"/>
    <p:sldId id="367" r:id="rId24"/>
    <p:sldId id="377" r:id="rId25"/>
    <p:sldId id="379" r:id="rId26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191">
          <p15:clr>
            <a:srgbClr val="A4A3A4"/>
          </p15:clr>
        </p15:guide>
        <p15:guide id="3" orient="horz" pos="854">
          <p15:clr>
            <a:srgbClr val="A4A3A4"/>
          </p15:clr>
        </p15:guide>
        <p15:guide id="4" orient="horz" pos="821">
          <p15:clr>
            <a:srgbClr val="A4A3A4"/>
          </p15:clr>
        </p15:guide>
        <p15:guide id="5" orient="horz" pos="3049">
          <p15:clr>
            <a:srgbClr val="A4A3A4"/>
          </p15:clr>
        </p15:guide>
        <p15:guide id="6" orient="horz" pos="3151">
          <p15:clr>
            <a:srgbClr val="A4A3A4"/>
          </p15:clr>
        </p15:guide>
        <p15:guide id="7" pos="2880">
          <p15:clr>
            <a:srgbClr val="A4A3A4"/>
          </p15:clr>
        </p15:guide>
        <p15:guide id="8" pos="476">
          <p15:clr>
            <a:srgbClr val="A4A3A4"/>
          </p15:clr>
        </p15:guide>
        <p15:guide id="9" pos="5193">
          <p15:clr>
            <a:srgbClr val="A4A3A4"/>
          </p15:clr>
        </p15:guide>
        <p15:guide id="10" pos="546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D"/>
    <a:srgbClr val="475E9F"/>
    <a:srgbClr val="435997"/>
    <a:srgbClr val="FFFF6D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2899"/>
    <p:restoredTop sz="94660"/>
  </p:normalViewPr>
  <p:slideViewPr>
    <p:cSldViewPr showGuides="1">
      <p:cViewPr varScale="1">
        <p:scale>
          <a:sx n="58" d="100"/>
          <a:sy n="58" d="100"/>
        </p:scale>
        <p:origin x="72" y="341"/>
      </p:cViewPr>
      <p:guideLst>
        <p:guide orient="horz" pos="1620"/>
        <p:guide orient="horz" pos="191"/>
        <p:guide orient="horz" pos="854"/>
        <p:guide orient="horz" pos="821"/>
        <p:guide orient="horz" pos="3049"/>
        <p:guide orient="horz" pos="3151"/>
        <p:guide pos="2880"/>
        <p:guide pos="476"/>
        <p:guide pos="5193"/>
        <p:guide pos="5465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A181ED-D19C-4114-81E9-437618932C9E}" type="datetimeFigureOut">
              <a:rPr lang="fr-FR" smtClean="0"/>
              <a:t>15/01/2026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974224-5811-445A-AD61-7596C32D78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22355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15/01/2026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smtClean="0"/>
              <a:t>2025-2026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8" name="Image 7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7250" y="301420"/>
            <a:ext cx="2764963" cy="20254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6019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710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31710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92487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90914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57610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62627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46218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5813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6524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>
          <a:xfrm>
            <a:off x="7614000" y="4783500"/>
            <a:ext cx="1278480" cy="360000"/>
          </a:xfrm>
        </p:spPr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  <p:pic>
        <p:nvPicPr>
          <p:cNvPr id="9" name="Image 8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4194" y="309672"/>
            <a:ext cx="1636511" cy="11988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47749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66940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92880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61237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95141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62082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51499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7644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00916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5935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71712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03684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256496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0050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05024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89317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97685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7178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23536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502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058682"/>
            <a:ext cx="9144000" cy="4084818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0" indent="0">
              <a:buFont typeface="+mj-lt"/>
              <a:buNone/>
              <a:defRPr sz="325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293172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490951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98628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854924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98930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681077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5473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111839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530042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5295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>
          <a:xfrm>
            <a:off x="360000" y="4783500"/>
            <a:ext cx="590400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330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1019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3079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2943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  <p:pic>
        <p:nvPicPr>
          <p:cNvPr id="9" name="Image 8"/>
          <p:cNvPicPr/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67316"/>
            <a:ext cx="984986" cy="721536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798" r:id="rId6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720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8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0777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8621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58" r:id="rId9"/>
    <p:sldLayoutId id="2147483859" r:id="rId10"/>
    <p:sldLayoutId id="2147483860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102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447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7596336" y="4773703"/>
            <a:ext cx="1170000" cy="360000"/>
          </a:xfrm>
        </p:spPr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971600" y="1131590"/>
            <a:ext cx="7704856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00006D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Comment </a:t>
            </a:r>
            <a:r>
              <a:rPr lang="fr-FR" sz="2800" b="1" dirty="0">
                <a:solidFill>
                  <a:srgbClr val="00006D"/>
                </a:solidFill>
                <a:latin typeface="Marianne" panose="02000000000000000000" pitchFamily="2" charset="0"/>
              </a:rPr>
              <a:t>demander sa voie </a:t>
            </a:r>
            <a:r>
              <a:rPr lang="fr-FR" sz="28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d’orientation </a:t>
            </a:r>
            <a:r>
              <a:rPr lang="fr-FR" sz="2800" b="1" dirty="0">
                <a:solidFill>
                  <a:srgbClr val="00006D"/>
                </a:solidFill>
                <a:latin typeface="Marianne" panose="02000000000000000000" pitchFamily="2" charset="0"/>
              </a:rPr>
              <a:t>après la </a:t>
            </a:r>
            <a:r>
              <a:rPr lang="fr-FR" sz="28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3</a:t>
            </a:r>
            <a:r>
              <a:rPr lang="fr-FR" sz="28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28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 ?</a:t>
            </a:r>
            <a:endParaRPr lang="fr-FR" sz="28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marL="180000" lvl="1" indent="0">
              <a:buNone/>
            </a:pPr>
            <a:endParaRPr lang="fr-FR" sz="2800" b="1" i="1" dirty="0" smtClean="0">
              <a:solidFill>
                <a:srgbClr val="00006D"/>
              </a:solidFill>
            </a:endParaRPr>
          </a:p>
          <a:p>
            <a:pPr marL="180000" lvl="1" indent="0">
              <a:buNone/>
            </a:pPr>
            <a:r>
              <a:rPr lang="fr-FR" sz="2800" b="1" i="1" dirty="0" smtClean="0">
                <a:solidFill>
                  <a:srgbClr val="00006D"/>
                </a:solidFill>
              </a:rPr>
              <a:t>Dialogue </a:t>
            </a:r>
            <a:r>
              <a:rPr lang="fr-FR" sz="2800" b="1" i="1" dirty="0">
                <a:solidFill>
                  <a:srgbClr val="00006D"/>
                </a:solidFill>
              </a:rPr>
              <a:t>avec le conseil de classe</a:t>
            </a:r>
          </a:p>
          <a:p>
            <a:pPr marL="180000" lvl="1" indent="0">
              <a:buNone/>
            </a:pPr>
            <a:endParaRPr lang="fr-FR" sz="2800" b="1" dirty="0">
              <a:solidFill>
                <a:srgbClr val="435997"/>
              </a:solidFill>
            </a:endParaRPr>
          </a:p>
          <a:p>
            <a:pPr lvl="1"/>
            <a:endParaRPr lang="fr-FR" sz="3200" b="1" baseline="300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381692"/>
            <a:ext cx="9143999" cy="4278094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3200" b="1" baseline="30000" dirty="0" smtClean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62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148064" y="51126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 smtClean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5862" y="380459"/>
            <a:ext cx="5525964" cy="442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4799218" y="699542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4" name="Rectangle 3"/>
          <p:cNvSpPr/>
          <p:nvPr/>
        </p:nvSpPr>
        <p:spPr>
          <a:xfrm>
            <a:off x="84437" y="2283718"/>
            <a:ext cx="31613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La démarche pour choisir son orientation est présentée avec des conseils pour s’informer sur les établissements et les formations envisagées après la 3e.</a:t>
            </a:r>
          </a:p>
        </p:txBody>
      </p:sp>
    </p:spTree>
    <p:extLst>
      <p:ext uri="{BB962C8B-B14F-4D97-AF65-F5344CB8AC3E}">
        <p14:creationId xmlns:p14="http://schemas.microsoft.com/office/powerpoint/2010/main" val="352635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148064" y="51126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 smtClean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4799218" y="699542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8043" y="526123"/>
            <a:ext cx="5598538" cy="4464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2313" y="3219822"/>
            <a:ext cx="35514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 bouton Ajouter un choix  ouvre une page qui permet la sélection d’une voie d’orientation, il est possible d’ajouter jusqu’à trois choix. </a:t>
            </a:r>
          </a:p>
        </p:txBody>
      </p:sp>
    </p:spTree>
    <p:extLst>
      <p:ext uri="{BB962C8B-B14F-4D97-AF65-F5344CB8AC3E}">
        <p14:creationId xmlns:p14="http://schemas.microsoft.com/office/powerpoint/2010/main" val="283401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 smtClean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991" y="119891"/>
            <a:ext cx="3995536" cy="4932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356616" y="1805200"/>
            <a:ext cx="364532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</a:t>
            </a:r>
          </a:p>
        </p:txBody>
      </p:sp>
    </p:spTree>
    <p:extLst>
      <p:ext uri="{BB962C8B-B14F-4D97-AF65-F5344CB8AC3E}">
        <p14:creationId xmlns:p14="http://schemas.microsoft.com/office/powerpoint/2010/main" val="3592525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 smtClean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662" y="390157"/>
            <a:ext cx="4717642" cy="4464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79512" y="2931790"/>
            <a:ext cx="33123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Les choix </a:t>
            </a: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enregistrés sont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envoyés automatiquement à l’établissement pour le conseil de classe</a:t>
            </a: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.</a:t>
            </a: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6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 smtClean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4090" y="391500"/>
            <a:ext cx="4146995" cy="4572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67544" y="2020275"/>
            <a:ext cx="3312368" cy="25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avec le récapitulatif des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choix est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transmis à chaque représentant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307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032158"/>
            <a:ext cx="9143999" cy="3662541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Prenez connaissance de l’avis du conseil de classe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95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4787008" y="119013"/>
            <a:ext cx="457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Prenez connaissance de l’avis du conseil de classe </a:t>
            </a: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4" name="Image 13"/>
          <p:cNvPicPr/>
          <p:nvPr/>
        </p:nvPicPr>
        <p:blipFill>
          <a:blip r:embed="rId2"/>
          <a:stretch>
            <a:fillRect/>
          </a:stretch>
        </p:blipFill>
        <p:spPr>
          <a:xfrm>
            <a:off x="2267744" y="699542"/>
            <a:ext cx="6120130" cy="387921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7977" y="2662537"/>
            <a:ext cx="288728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peut voir l’avis du conseil de classe.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91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4787008" y="119013"/>
            <a:ext cx="457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Prenez connaissance de l’avis du conseil de classe </a:t>
            </a: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3" name="Rectangle 12"/>
          <p:cNvSpPr/>
          <p:nvPr/>
        </p:nvSpPr>
        <p:spPr>
          <a:xfrm>
            <a:off x="71458" y="2139702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6637" y="396012"/>
            <a:ext cx="4127746" cy="4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8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1" y="874738"/>
            <a:ext cx="9143999" cy="3908762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Connectez vous au service en ligne Orientation</a:t>
            </a: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   smartphones, ordinateurs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6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534496"/>
            <a:ext cx="6870029" cy="3132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39552" y="3648026"/>
            <a:ext cx="8244448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</a:t>
            </a:r>
            <a:r>
              <a:rPr lang="fr-FR" sz="16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vous 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permet de formuler vos </a:t>
            </a:r>
            <a:r>
              <a:rPr lang="fr-FR" sz="16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choix et de prendre connaissance de l’avis du conseil de classe.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6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lui permet de lire ce que le représentant légal a complété.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70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771550"/>
            <a:ext cx="5803895" cy="3853006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3528" y="2715766"/>
            <a:ext cx="4176464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Connectez vous à votre compte </a:t>
            </a:r>
            <a:r>
              <a:rPr lang="fr-FR" sz="16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avec l’identifiant et le mot de passe transmis par le chef d’établissemen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t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56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120" y="528185"/>
            <a:ext cx="4179599" cy="4644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098289" y="2067694"/>
            <a:ext cx="3138169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Accédez aux services en ligne dans le menu Mes services.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976202" y="774315"/>
            <a:ext cx="2660146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l’étape pour demander une voie d’orientation après </a:t>
            </a:r>
            <a:r>
              <a:rPr lang="fr-FR" sz="16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la 3</a:t>
            </a:r>
            <a:r>
              <a:rPr lang="fr-FR" sz="16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16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.</a:t>
            </a:r>
            <a:endParaRPr lang="fr-FR" sz="1600" baseline="30000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2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/>
          <p:nvPr/>
        </p:nvPicPr>
        <p:blipFill>
          <a:blip r:embed="rId2"/>
          <a:stretch>
            <a:fillRect/>
          </a:stretch>
        </p:blipFill>
        <p:spPr>
          <a:xfrm>
            <a:off x="1528866" y="823257"/>
            <a:ext cx="6120130" cy="3822065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43808" y="2355724"/>
            <a:ext cx="612068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 partir de la date indiquée par le chef d’établissement vous pourrez vous connecter au </a:t>
            </a:r>
            <a:r>
              <a:rPr lang="fr-FR" sz="16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service Orientation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 </a:t>
            </a:r>
            <a:endParaRPr lang="fr-FR" sz="1600" dirty="0"/>
          </a:p>
        </p:txBody>
      </p:sp>
      <p:sp>
        <p:nvSpPr>
          <p:cNvPr id="9" name="Rectangle 8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28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101481"/>
            <a:ext cx="9143999" cy="3498394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Suivez les étapes pour </a:t>
            </a:r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demander une voie d’orientation après </a:t>
            </a:r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la </a:t>
            </a:r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3</a:t>
            </a:r>
            <a:r>
              <a:rPr lang="fr-FR" sz="3200" b="1" baseline="30000" dirty="0" smtClean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</a:p>
          <a:p>
            <a:endParaRPr lang="fr-FR" sz="3200" b="1" baseline="300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14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99218" y="699542"/>
            <a:ext cx="4356992" cy="2613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ces étapes successives pour </a:t>
            </a: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demander une voie d’orientation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après la 3</a:t>
            </a:r>
            <a:r>
              <a:rPr lang="fr-FR" sz="14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:</a:t>
            </a: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rgbClr val="00006D"/>
              </a:buClr>
            </a:pP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1.   Choisir son orientation </a:t>
            </a: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</a:pP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2.   Voir l’avis du conseil de classe</a:t>
            </a: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</a:pP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Les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boutons sont activés successivement un par un en fonction de la progression du calendrier pour chacune des étapes.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65160"/>
            <a:ext cx="3382937" cy="5112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660232" y="51470"/>
            <a:ext cx="2483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Suivez les étapes indiquées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59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6660232" y="51470"/>
            <a:ext cx="2483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Suivez les étapes indiquées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9" name="Titre 8"/>
          <p:cNvSpPr txBox="1">
            <a:spLocks/>
          </p:cNvSpPr>
          <p:nvPr/>
        </p:nvSpPr>
        <p:spPr bwMode="gray">
          <a:xfrm>
            <a:off x="422136" y="1059582"/>
            <a:ext cx="7776864" cy="3312368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Suivez ces étapes pour demander une voie d’orientation après la 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3</a:t>
            </a:r>
            <a:r>
              <a:rPr lang="fr-FR" sz="1800" baseline="300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:</a:t>
            </a: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- Choisissez l’orientation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800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</a:t>
            </a: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seul des représentants légaux de l’élève peut faire la saisie des choix.</a:t>
            </a:r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sont envoyés automatiquement à l’établissement, puis le conseil de classe étudie vos choix et 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 son avis.</a:t>
            </a: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Après le conseil de classe vous 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pourrez prendre connaissance de l’avis du conseil de classe pour chacun de vos choix.</a:t>
            </a:r>
          </a:p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- 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Prenez connaissance de l’avis du conseil de classe</a:t>
            </a:r>
          </a:p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pourra voir l’avis du conseil de classe sur les voies d’orientation choisies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</a:t>
            </a: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vous pouvez vous adresser à votre établissement</a:t>
            </a:r>
          </a:p>
        </p:txBody>
      </p:sp>
    </p:spTree>
    <p:extLst>
      <p:ext uri="{BB962C8B-B14F-4D97-AF65-F5344CB8AC3E}">
        <p14:creationId xmlns:p14="http://schemas.microsoft.com/office/powerpoint/2010/main" val="164904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11CBDF24E87429AD9C0273156F54A" ma:contentTypeVersion="1" ma:contentTypeDescription="Crée un document." ma:contentTypeScope="" ma:versionID="2e7c5aa9ef5d81659d4bf2e92a6f29ee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D5A41BC-8BF4-4C98-B546-0CA0C6D7D4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4B279A5-87A2-445D-95C3-916EB9C5F0E3}">
  <ds:schemaRefs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1315</TotalTime>
  <Words>694</Words>
  <Application>Microsoft Office PowerPoint</Application>
  <PresentationFormat>Affichage à l'écran (16:9)</PresentationFormat>
  <Paragraphs>130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18</vt:i4>
      </vt:variant>
    </vt:vector>
  </HeadingPairs>
  <TitlesOfParts>
    <vt:vector size="27" baseType="lpstr">
      <vt:lpstr>Arial</vt:lpstr>
      <vt:lpstr>Calibri</vt:lpstr>
      <vt:lpstr>Calibri Light</vt:lpstr>
      <vt:lpstr>Marianne</vt:lpstr>
      <vt:lpstr>MINISTÈRIEL</vt:lpstr>
      <vt:lpstr>1_Conception personnalisée</vt:lpstr>
      <vt:lpstr>3_Conception personnalisée</vt:lpstr>
      <vt:lpstr>Conception personnalisée</vt:lpstr>
      <vt:lpstr>2_Conception personnalisée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secretariat1</cp:lastModifiedBy>
  <cp:revision>115</cp:revision>
  <dcterms:created xsi:type="dcterms:W3CDTF">2020-03-05T15:21:24Z</dcterms:created>
  <dcterms:modified xsi:type="dcterms:W3CDTF">2026-01-15T13:12:29Z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0x010100AA711CBDF24E87429AD9C0273156F54A</vt:lpwstr>
  </property>
</Properties>
</file>